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63" r:id="rId10"/>
    <p:sldId id="274" r:id="rId11"/>
    <p:sldId id="276" r:id="rId12"/>
    <p:sldId id="264" r:id="rId13"/>
    <p:sldId id="269" r:id="rId14"/>
    <p:sldId id="265" r:id="rId15"/>
    <p:sldId id="266" r:id="rId16"/>
    <p:sldId id="267" r:id="rId17"/>
    <p:sldId id="268" r:id="rId18"/>
    <p:sldId id="277" r:id="rId19"/>
    <p:sldId id="270" r:id="rId20"/>
    <p:sldId id="271" r:id="rId21"/>
    <p:sldId id="272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0969" autoAdjust="0"/>
  </p:normalViewPr>
  <p:slideViewPr>
    <p:cSldViewPr snapToGrid="0">
      <p:cViewPr varScale="1">
        <p:scale>
          <a:sx n="87" d="100"/>
          <a:sy n="87" d="100"/>
        </p:scale>
        <p:origin x="43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b="1">
                <a:latin typeface="標楷體" panose="03000509000000000000" pitchFamily="65" charset="-120"/>
                <a:ea typeface="標楷體" panose="03000509000000000000" pitchFamily="65" charset="-120"/>
              </a:rPr>
              <a:t>影響程度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63C-42E5-9C5C-8FD19E78850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63C-42E5-9C5C-8FD19E78850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63C-42E5-9C5C-8FD19E78850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63C-42E5-9C5C-8FD19E788501}"/>
              </c:ext>
            </c:extLst>
          </c:dPt>
          <c:cat>
            <c:strRef>
              <c:f>工作表1!$A$2:$A$5</c:f>
              <c:strCache>
                <c:ptCount val="4"/>
                <c:pt idx="0">
                  <c:v>稅負</c:v>
                </c:pt>
                <c:pt idx="1">
                  <c:v>政府輔助</c:v>
                </c:pt>
                <c:pt idx="2">
                  <c:v>人力資源</c:v>
                </c:pt>
                <c:pt idx="3">
                  <c:v>其他資源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20</c:v>
                </c:pt>
                <c:pt idx="1">
                  <c:v>8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34-4C39-94C2-8CC747DC12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endParaRPr lang="zh-TW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endParaRPr lang="zh-TW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endParaRPr lang="zh-TW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accent4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endParaRPr lang="zh-TW"/>
          </a:p>
        </c:txPr>
      </c:legendEntry>
      <c:layout>
        <c:manualLayout>
          <c:xMode val="edge"/>
          <c:yMode val="edge"/>
          <c:x val="0.52644233329529455"/>
          <c:y val="0.77577813942412699"/>
          <c:w val="0.47355766670470539"/>
          <c:h val="0.224221860575873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DE7A79-7CE1-4102-B0E9-0211BD951C8F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AC99B93-0E69-4D76-864F-F44DB379BE23}">
      <dgm:prSet phldrT="[文字]" custT="1"/>
      <dgm:spPr/>
      <dgm:t>
        <a:bodyPr/>
        <a:lstStyle/>
        <a:p>
          <a:r>
            <a: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rPr>
            <a:t>鴻海在美設廠，獲得</a:t>
          </a:r>
          <a:r>
            <a: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rPr>
            <a:t>600~900</a:t>
          </a:r>
          <a:r>
            <a: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rPr>
            <a:t>億的減稅方案</a:t>
          </a:r>
          <a:endParaRPr lang="en-US" altLang="zh-TW" sz="24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endParaRPr lang="en-US" altLang="zh-TW" sz="24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r>
            <a: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rPr>
            <a:t>節省掉</a:t>
          </a:r>
          <a:r>
            <a: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rPr>
            <a:t>4.5%</a:t>
          </a:r>
          <a:r>
            <a: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rPr>
            <a:t>的關稅，降低物流成本</a:t>
          </a:r>
          <a:endParaRPr lang="en-US" altLang="zh-TW" sz="24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endParaRPr lang="zh-TW" altLang="en-US" sz="24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A4DE012-3837-4873-96CB-0AE188B4F2A6}" type="parTrans" cxnId="{189AD734-AD65-434D-B23D-870A66D8411E}">
      <dgm:prSet/>
      <dgm:spPr/>
      <dgm:t>
        <a:bodyPr/>
        <a:lstStyle/>
        <a:p>
          <a:endParaRPr lang="zh-TW" altLang="en-US"/>
        </a:p>
      </dgm:t>
    </dgm:pt>
    <dgm:pt modelId="{BE96EB39-6B6A-42C6-BC28-D196D8E53852}" type="sibTrans" cxnId="{189AD734-AD65-434D-B23D-870A66D8411E}">
      <dgm:prSet/>
      <dgm:spPr/>
      <dgm:t>
        <a:bodyPr/>
        <a:lstStyle/>
        <a:p>
          <a:endParaRPr lang="zh-TW" altLang="en-US"/>
        </a:p>
      </dgm:t>
    </dgm:pt>
    <dgm:pt modelId="{F2F31B11-5D18-46E2-8D31-C4A5B38A999C}">
      <dgm:prSet phldrT="[文字]"/>
      <dgm:spPr/>
      <dgm:t>
        <a:bodyPr/>
        <a:lstStyle/>
        <a:p>
          <a:endParaRPr lang="zh-TW" altLang="en-US" dirty="0"/>
        </a:p>
      </dgm:t>
    </dgm:pt>
    <dgm:pt modelId="{D460DEB2-3995-4565-A5AF-545005B08844}" type="parTrans" cxnId="{95E87146-FB4F-48E5-8DA4-B578335C80BB}">
      <dgm:prSet/>
      <dgm:spPr/>
      <dgm:t>
        <a:bodyPr/>
        <a:lstStyle/>
        <a:p>
          <a:endParaRPr lang="zh-TW" altLang="en-US"/>
        </a:p>
      </dgm:t>
    </dgm:pt>
    <dgm:pt modelId="{9DDB6236-E90F-4932-AC09-6F208F2A47F7}" type="sibTrans" cxnId="{95E87146-FB4F-48E5-8DA4-B578335C80BB}">
      <dgm:prSet/>
      <dgm:spPr/>
      <dgm:t>
        <a:bodyPr/>
        <a:lstStyle/>
        <a:p>
          <a:endParaRPr lang="zh-TW" altLang="en-US"/>
        </a:p>
      </dgm:t>
    </dgm:pt>
    <dgm:pt modelId="{F4C892E9-DE13-4E1C-9946-808C92EBF880}">
      <dgm:prSet/>
      <dgm:spPr/>
      <dgm:t>
        <a:bodyPr/>
        <a:lstStyle/>
        <a:p>
          <a:endParaRPr lang="zh-TW" altLang="en-US"/>
        </a:p>
      </dgm:t>
    </dgm:pt>
    <dgm:pt modelId="{81176F69-DDF8-4337-966C-41C7568EDD68}" type="parTrans" cxnId="{52DFA9EE-8F1D-4EB0-81BF-270AA0F0754B}">
      <dgm:prSet/>
      <dgm:spPr/>
      <dgm:t>
        <a:bodyPr/>
        <a:lstStyle/>
        <a:p>
          <a:endParaRPr lang="zh-TW" altLang="en-US"/>
        </a:p>
      </dgm:t>
    </dgm:pt>
    <dgm:pt modelId="{D979291D-A46F-4DBE-8D89-42491A0E3285}" type="sibTrans" cxnId="{52DFA9EE-8F1D-4EB0-81BF-270AA0F0754B}">
      <dgm:prSet/>
      <dgm:spPr/>
      <dgm:t>
        <a:bodyPr/>
        <a:lstStyle/>
        <a:p>
          <a:endParaRPr lang="zh-TW" altLang="en-US"/>
        </a:p>
      </dgm:t>
    </dgm:pt>
    <dgm:pt modelId="{BD995939-C297-4FE6-AD59-286987579343}">
      <dgm:prSet/>
      <dgm:spPr/>
      <dgm:t>
        <a:bodyPr/>
        <a:lstStyle/>
        <a:p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47072EE-03B0-4E95-B180-E4D6D442016D}" type="parTrans" cxnId="{395DDEFC-ED44-4111-88D1-134DA3731FE1}">
      <dgm:prSet/>
      <dgm:spPr/>
      <dgm:t>
        <a:bodyPr/>
        <a:lstStyle/>
        <a:p>
          <a:endParaRPr lang="zh-TW" altLang="en-US"/>
        </a:p>
      </dgm:t>
    </dgm:pt>
    <dgm:pt modelId="{92AF950C-CA41-4DC8-A4AF-6B7BB07D3588}" type="sibTrans" cxnId="{395DDEFC-ED44-4111-88D1-134DA3731FE1}">
      <dgm:prSet/>
      <dgm:spPr/>
      <dgm:t>
        <a:bodyPr/>
        <a:lstStyle/>
        <a:p>
          <a:endParaRPr lang="zh-TW" altLang="en-US"/>
        </a:p>
      </dgm:t>
    </dgm:pt>
    <dgm:pt modelId="{17C72C99-5C0F-48B8-84FB-2667A4A9A919}" type="pres">
      <dgm:prSet presAssocID="{42DE7A79-7CE1-4102-B0E9-0211BD951C8F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7E7279DB-C5CB-46A8-8356-D08B6667CE14}" type="pres">
      <dgm:prSet presAssocID="{42DE7A79-7CE1-4102-B0E9-0211BD951C8F}" presName="Background" presStyleLbl="bgImgPlace1" presStyleIdx="0" presStyleCnt="1" custLinFactNeighborX="-3165" custLinFactNeighborY="-1818"/>
      <dgm:spPr/>
    </dgm:pt>
    <dgm:pt modelId="{BE5085B8-B214-405B-B37B-F4FE979B472E}" type="pres">
      <dgm:prSet presAssocID="{42DE7A79-7CE1-4102-B0E9-0211BD951C8F}" presName="ParentText1" presStyleLbl="revTx" presStyleIdx="0" presStyleCnt="2" custLinFactNeighborX="-2881" custLinFactNeighborY="-2009">
        <dgm:presLayoutVars>
          <dgm:chMax val="0"/>
          <dgm:chPref val="0"/>
          <dgm:bulletEnabled val="1"/>
        </dgm:presLayoutVars>
      </dgm:prSet>
      <dgm:spPr/>
    </dgm:pt>
    <dgm:pt modelId="{5BBD4BA5-AD03-4799-962E-1DE52A8A79DF}" type="pres">
      <dgm:prSet presAssocID="{42DE7A79-7CE1-4102-B0E9-0211BD951C8F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0BBC8CA5-BAFD-4DA0-B519-9369B36E9B02}" type="pres">
      <dgm:prSet presAssocID="{42DE7A79-7CE1-4102-B0E9-0211BD951C8F}" presName="Plus" presStyleLbl="alignNode1" presStyleIdx="0" presStyleCnt="2" custLinFactNeighborX="-19243" custLinFactNeighborY="-3436"/>
      <dgm:spPr>
        <a:solidFill>
          <a:srgbClr val="FF0000"/>
        </a:solidFill>
      </dgm:spPr>
    </dgm:pt>
    <dgm:pt modelId="{074AE1D7-2952-44D8-BBDD-5AC4801FBD60}" type="pres">
      <dgm:prSet presAssocID="{42DE7A79-7CE1-4102-B0E9-0211BD951C8F}" presName="Minus" presStyleLbl="alignNode1" presStyleIdx="1" presStyleCnt="2" custLinFactNeighborX="730" custLinFactNeighborY="-23439"/>
      <dgm:spPr>
        <a:solidFill>
          <a:schemeClr val="accent6"/>
        </a:solidFill>
      </dgm:spPr>
    </dgm:pt>
    <dgm:pt modelId="{62866E7F-EE11-41EB-8DB9-3D12007C2278}" type="pres">
      <dgm:prSet presAssocID="{42DE7A79-7CE1-4102-B0E9-0211BD951C8F}" presName="Divider" presStyleLbl="parChTrans1D1" presStyleIdx="0" presStyleCnt="1"/>
      <dgm:spPr/>
    </dgm:pt>
  </dgm:ptLst>
  <dgm:cxnLst>
    <dgm:cxn modelId="{189AD734-AD65-434D-B23D-870A66D8411E}" srcId="{42DE7A79-7CE1-4102-B0E9-0211BD951C8F}" destId="{0AC99B93-0E69-4D76-864F-F44DB379BE23}" srcOrd="0" destOrd="0" parTransId="{DA4DE012-3837-4873-96CB-0AE188B4F2A6}" sibTransId="{BE96EB39-6B6A-42C6-BC28-D196D8E53852}"/>
    <dgm:cxn modelId="{2DD1AA65-EFDB-4F91-AE12-E4E3736846B3}" type="presOf" srcId="{F2F31B11-5D18-46E2-8D31-C4A5B38A999C}" destId="{5BBD4BA5-AD03-4799-962E-1DE52A8A79DF}" srcOrd="0" destOrd="0" presId="urn:microsoft.com/office/officeart/2009/3/layout/PlusandMinus"/>
    <dgm:cxn modelId="{95E87146-FB4F-48E5-8DA4-B578335C80BB}" srcId="{42DE7A79-7CE1-4102-B0E9-0211BD951C8F}" destId="{F2F31B11-5D18-46E2-8D31-C4A5B38A999C}" srcOrd="1" destOrd="0" parTransId="{D460DEB2-3995-4565-A5AF-545005B08844}" sibTransId="{9DDB6236-E90F-4932-AC09-6F208F2A47F7}"/>
    <dgm:cxn modelId="{E4512CCB-6277-49E6-AEF6-ED2805155C2C}" type="presOf" srcId="{0AC99B93-0E69-4D76-864F-F44DB379BE23}" destId="{BE5085B8-B214-405B-B37B-F4FE979B472E}" srcOrd="0" destOrd="0" presId="urn:microsoft.com/office/officeart/2009/3/layout/PlusandMinus"/>
    <dgm:cxn modelId="{7C068AE7-FEDC-43FA-BF1D-453DBD5D0F5E}" type="presOf" srcId="{42DE7A79-7CE1-4102-B0E9-0211BD951C8F}" destId="{17C72C99-5C0F-48B8-84FB-2667A4A9A919}" srcOrd="0" destOrd="0" presId="urn:microsoft.com/office/officeart/2009/3/layout/PlusandMinus"/>
    <dgm:cxn modelId="{52DFA9EE-8F1D-4EB0-81BF-270AA0F0754B}" srcId="{42DE7A79-7CE1-4102-B0E9-0211BD951C8F}" destId="{F4C892E9-DE13-4E1C-9946-808C92EBF880}" srcOrd="2" destOrd="0" parTransId="{81176F69-DDF8-4337-966C-41C7568EDD68}" sibTransId="{D979291D-A46F-4DBE-8D89-42491A0E3285}"/>
    <dgm:cxn modelId="{395DDEFC-ED44-4111-88D1-134DA3731FE1}" srcId="{42DE7A79-7CE1-4102-B0E9-0211BD951C8F}" destId="{BD995939-C297-4FE6-AD59-286987579343}" srcOrd="3" destOrd="0" parTransId="{747072EE-03B0-4E95-B180-E4D6D442016D}" sibTransId="{92AF950C-CA41-4DC8-A4AF-6B7BB07D3588}"/>
    <dgm:cxn modelId="{7CB53E8C-C8FE-4662-90B2-A51B399685CB}" type="presParOf" srcId="{17C72C99-5C0F-48B8-84FB-2667A4A9A919}" destId="{7E7279DB-C5CB-46A8-8356-D08B6667CE14}" srcOrd="0" destOrd="0" presId="urn:microsoft.com/office/officeart/2009/3/layout/PlusandMinus"/>
    <dgm:cxn modelId="{DEBD6B03-5ED0-4B85-B8DD-CE2A7D65522D}" type="presParOf" srcId="{17C72C99-5C0F-48B8-84FB-2667A4A9A919}" destId="{BE5085B8-B214-405B-B37B-F4FE979B472E}" srcOrd="1" destOrd="0" presId="urn:microsoft.com/office/officeart/2009/3/layout/PlusandMinus"/>
    <dgm:cxn modelId="{ADAA44AA-731F-4381-BC78-AF413D63C414}" type="presParOf" srcId="{17C72C99-5C0F-48B8-84FB-2667A4A9A919}" destId="{5BBD4BA5-AD03-4799-962E-1DE52A8A79DF}" srcOrd="2" destOrd="0" presId="urn:microsoft.com/office/officeart/2009/3/layout/PlusandMinus"/>
    <dgm:cxn modelId="{AD66C443-38A7-4BA3-A4DD-25C691338832}" type="presParOf" srcId="{17C72C99-5C0F-48B8-84FB-2667A4A9A919}" destId="{0BBC8CA5-BAFD-4DA0-B519-9369B36E9B02}" srcOrd="3" destOrd="0" presId="urn:microsoft.com/office/officeart/2009/3/layout/PlusandMinus"/>
    <dgm:cxn modelId="{0A5D8E87-6B80-41B5-942F-408FFD83B39B}" type="presParOf" srcId="{17C72C99-5C0F-48B8-84FB-2667A4A9A919}" destId="{074AE1D7-2952-44D8-BBDD-5AC4801FBD60}" srcOrd="4" destOrd="0" presId="urn:microsoft.com/office/officeart/2009/3/layout/PlusandMinus"/>
    <dgm:cxn modelId="{05973A65-B74F-462D-B489-E903E4F1E8C3}" type="presParOf" srcId="{17C72C99-5C0F-48B8-84FB-2667A4A9A919}" destId="{62866E7F-EE11-41EB-8DB9-3D12007C2278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7279DB-C5CB-46A8-8356-D08B6667CE14}">
      <dsp:nvSpPr>
        <dsp:cNvPr id="0" name=""/>
        <dsp:cNvSpPr/>
      </dsp:nvSpPr>
      <dsp:spPr>
        <a:xfrm>
          <a:off x="1607177" y="766306"/>
          <a:ext cx="7737589" cy="3998739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5085B8-B214-405B-B37B-F4FE979B472E}">
      <dsp:nvSpPr>
        <dsp:cNvPr id="0" name=""/>
        <dsp:cNvSpPr/>
      </dsp:nvSpPr>
      <dsp:spPr>
        <a:xfrm>
          <a:off x="1979793" y="1237935"/>
          <a:ext cx="3593087" cy="3420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鴻海在美設廠，獲得</a:t>
          </a:r>
          <a:r>
            <a:rPr lang="en-US" altLang="zh-TW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600~900</a:t>
          </a: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億的減稅方案</a:t>
          </a:r>
          <a:endParaRPr lang="en-US" altLang="zh-TW" sz="2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TW" sz="2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節省掉</a:t>
          </a:r>
          <a:r>
            <a:rPr lang="en-US" altLang="zh-TW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4.5%</a:t>
          </a:r>
          <a:r>
            <a:rPr lang="zh-TW" altLang="en-US" sz="2400" kern="1200" dirty="0">
              <a:latin typeface="標楷體" panose="03000509000000000000" pitchFamily="65" charset="-120"/>
              <a:ea typeface="標楷體" panose="03000509000000000000" pitchFamily="65" charset="-120"/>
            </a:rPr>
            <a:t>的關稅，降低物流成本</a:t>
          </a:r>
          <a:endParaRPr lang="en-US" altLang="zh-TW" sz="2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979793" y="1237935"/>
        <a:ext cx="3593087" cy="3420872"/>
      </dsp:txXfrm>
    </dsp:sp>
    <dsp:sp modelId="{5BBD4BA5-AD03-4799-962E-1DE52A8A79DF}">
      <dsp:nvSpPr>
        <dsp:cNvPr id="0" name=""/>
        <dsp:cNvSpPr/>
      </dsp:nvSpPr>
      <dsp:spPr>
        <a:xfrm>
          <a:off x="5756442" y="1306661"/>
          <a:ext cx="3593087" cy="3420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6500" kern="1200" dirty="0"/>
        </a:p>
      </dsp:txBody>
      <dsp:txXfrm>
        <a:off x="5756442" y="1306661"/>
        <a:ext cx="3593087" cy="3420872"/>
      </dsp:txXfrm>
    </dsp:sp>
    <dsp:sp modelId="{0BBC8CA5-BAFD-4DA0-B519-9369B36E9B02}">
      <dsp:nvSpPr>
        <dsp:cNvPr id="0" name=""/>
        <dsp:cNvSpPr/>
      </dsp:nvSpPr>
      <dsp:spPr>
        <a:xfrm>
          <a:off x="760688" y="0"/>
          <a:ext cx="1511942" cy="1511942"/>
        </a:xfrm>
        <a:prstGeom prst="plus">
          <a:avLst>
            <a:gd name="adj" fmla="val 32810"/>
          </a:avLst>
        </a:prstGeom>
        <a:solidFill>
          <a:srgbClr val="FF0000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AE1D7-2952-44D8-BBDD-5AC4801FBD60}">
      <dsp:nvSpPr>
        <dsp:cNvPr id="0" name=""/>
        <dsp:cNvSpPr/>
      </dsp:nvSpPr>
      <dsp:spPr>
        <a:xfrm>
          <a:off x="8532795" y="468198"/>
          <a:ext cx="1423004" cy="487651"/>
        </a:xfrm>
        <a:prstGeom prst="rect">
          <a:avLst/>
        </a:prstGeom>
        <a:solidFill>
          <a:schemeClr val="accent6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866E7F-EE11-41EB-8DB9-3D12007C2278}">
      <dsp:nvSpPr>
        <dsp:cNvPr id="0" name=""/>
        <dsp:cNvSpPr/>
      </dsp:nvSpPr>
      <dsp:spPr>
        <a:xfrm>
          <a:off x="5720867" y="1313975"/>
          <a:ext cx="889" cy="3267262"/>
        </a:xfrm>
        <a:prstGeom prst="line">
          <a:avLst/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29EE1-9DFC-4898-B056-1769C4735C9A}" type="datetimeFigureOut">
              <a:rPr lang="zh-TW" altLang="en-US" smtClean="0"/>
              <a:t>2017/10/27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6D9B0-CA5C-45AB-BF9A-C0BCA89437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9595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政策與法令，是一個國家能不能變成一個強國至關重要的關鍵，凡是任何的商業活動，政府都會扮演至關重要的角色，好的國家都會制定好的規範，使國家富強。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6D9B0-CA5C-45AB-BF9A-C0BCA89437F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052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6D9B0-CA5C-45AB-BF9A-C0BCA89437F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7641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ANTI-TRUST</a:t>
            </a:r>
            <a:r>
              <a:rPr lang="zh-TW" altLang="en-US" dirty="0"/>
              <a:t>是什麼？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6D9B0-CA5C-45AB-BF9A-C0BCA89437F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333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6D9B0-CA5C-45AB-BF9A-C0BCA89437F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265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6D9B0-CA5C-45AB-BF9A-C0BCA89437F0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54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政策如何影響產業？我大致簡單分成兩種：稅負以及非稅負 這兩種。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6D9B0-CA5C-45AB-BF9A-C0BCA89437F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221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影響最多的為何：大部分已稅負占大宗，政府相關輔助為二，以及其他剩下的資源例如：人力，水力，地利等等</a:t>
            </a:r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6D9B0-CA5C-45AB-BF9A-C0BCA89437F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1987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以稅負之名的有：鴻海設廠減稅方案，以及美國政府提出的</a:t>
            </a:r>
            <a:r>
              <a:rPr lang="en-US" altLang="zh-TW" dirty="0"/>
              <a:t>4.5%</a:t>
            </a:r>
            <a:r>
              <a:rPr lang="zh-TW" altLang="en-US" dirty="0"/>
              <a:t>關稅減免的政策。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那麼相反的：台灣股利稅太高，外資也會傾向做避稅的動作。比如：除權息前賣股轉買</a:t>
            </a:r>
            <a:r>
              <a:rPr lang="en-US" altLang="zh-TW" dirty="0"/>
              <a:t>ETF</a:t>
            </a:r>
            <a:r>
              <a:rPr lang="zh-TW" altLang="en-US" dirty="0"/>
              <a:t>或展延行權證避稅。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外資是如何避稅的呢？他們會在除權息之前賣出股票，轉以買進</a:t>
            </a:r>
            <a:r>
              <a:rPr lang="en-US" altLang="zh-TW" dirty="0"/>
              <a:t>ETF</a:t>
            </a:r>
            <a:r>
              <a:rPr lang="zh-TW" altLang="en-US" dirty="0"/>
              <a:t>，展延型權證會貼權息的衍生性金融商品。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6D9B0-CA5C-45AB-BF9A-C0BCA89437F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443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鴻海設廠時，可以有當地水力發電使用權，以及必須雇用當地勞工的條款。</a:t>
            </a:r>
            <a:endParaRPr lang="en-US" altLang="zh-TW" dirty="0"/>
          </a:p>
          <a:p>
            <a:r>
              <a:rPr lang="zh-TW" altLang="en-US" dirty="0"/>
              <a:t>一例一休政策 </a:t>
            </a:r>
            <a:r>
              <a:rPr lang="en-US" altLang="zh-TW" dirty="0"/>
              <a:t>+</a:t>
            </a:r>
            <a:r>
              <a:rPr lang="zh-TW" altLang="en-US" dirty="0"/>
              <a:t> 台幣匯率使台股破萬點。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6D9B0-CA5C-45AB-BF9A-C0BCA89437F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206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接下來我們來看看這經典的案例：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6D9B0-CA5C-45AB-BF9A-C0BCA89437F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7202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各位知道他是誰嗎？賈伯斯。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6D9B0-CA5C-45AB-BF9A-C0BCA89437F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496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在某一次</a:t>
            </a:r>
            <a:r>
              <a:rPr lang="en-US" altLang="zh-TW" dirty="0"/>
              <a:t>APPLE</a:t>
            </a:r>
            <a:r>
              <a:rPr lang="zh-TW" altLang="en-US" dirty="0"/>
              <a:t>產品發表會時。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6D9B0-CA5C-45AB-BF9A-C0BCA89437F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8594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6D9B0-CA5C-45AB-BF9A-C0BCA89437F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4333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CA70-87DC-4D2A-89D4-B7AC723C2037}" type="datetimeFigureOut">
              <a:rPr lang="zh-TW" altLang="en-US" smtClean="0"/>
              <a:t>2017/10/27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6D9A9-B929-4114-B3C6-E8B62D9F5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2771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CA70-87DC-4D2A-89D4-B7AC723C2037}" type="datetimeFigureOut">
              <a:rPr lang="zh-TW" altLang="en-US" smtClean="0"/>
              <a:t>2017/10/27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6D9A9-B929-4114-B3C6-E8B62D9F5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8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CA70-87DC-4D2A-89D4-B7AC723C2037}" type="datetimeFigureOut">
              <a:rPr lang="zh-TW" altLang="en-US" smtClean="0"/>
              <a:t>2017/10/27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6D9A9-B929-4114-B3C6-E8B62D9F5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50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CA70-87DC-4D2A-89D4-B7AC723C2037}" type="datetimeFigureOut">
              <a:rPr lang="zh-TW" altLang="en-US" smtClean="0"/>
              <a:t>2017/10/27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6D9A9-B929-4114-B3C6-E8B62D9F5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783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CA70-87DC-4D2A-89D4-B7AC723C2037}" type="datetimeFigureOut">
              <a:rPr lang="zh-TW" altLang="en-US" smtClean="0"/>
              <a:t>2017/10/27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6D9A9-B929-4114-B3C6-E8B62D9F5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533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CA70-87DC-4D2A-89D4-B7AC723C2037}" type="datetimeFigureOut">
              <a:rPr lang="zh-TW" altLang="en-US" smtClean="0"/>
              <a:t>2017/10/27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6D9A9-B929-4114-B3C6-E8B62D9F5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8514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CA70-87DC-4D2A-89D4-B7AC723C2037}" type="datetimeFigureOut">
              <a:rPr lang="zh-TW" altLang="en-US" smtClean="0"/>
              <a:t>2017/10/27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6D9A9-B929-4114-B3C6-E8B62D9F5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468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CA70-87DC-4D2A-89D4-B7AC723C2037}" type="datetimeFigureOut">
              <a:rPr lang="zh-TW" altLang="en-US" smtClean="0"/>
              <a:t>2017/10/27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6D9A9-B929-4114-B3C6-E8B62D9F5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460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CA70-87DC-4D2A-89D4-B7AC723C2037}" type="datetimeFigureOut">
              <a:rPr lang="zh-TW" altLang="en-US" smtClean="0"/>
              <a:t>2017/10/27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6D9A9-B929-4114-B3C6-E8B62D9F5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933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CA70-87DC-4D2A-89D4-B7AC723C2037}" type="datetimeFigureOut">
              <a:rPr lang="zh-TW" altLang="en-US" smtClean="0"/>
              <a:t>2017/10/27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B46D9A9-B929-4114-B3C6-E8B62D9F5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8915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CA70-87DC-4D2A-89D4-B7AC723C2037}" type="datetimeFigureOut">
              <a:rPr lang="zh-TW" altLang="en-US" smtClean="0"/>
              <a:t>2017/10/27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6D9A9-B929-4114-B3C6-E8B62D9F5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386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CA70-87DC-4D2A-89D4-B7AC723C2037}" type="datetimeFigureOut">
              <a:rPr lang="zh-TW" altLang="en-US" smtClean="0"/>
              <a:t>2017/10/27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6D9A9-B929-4114-B3C6-E8B62D9F5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91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CA70-87DC-4D2A-89D4-B7AC723C2037}" type="datetimeFigureOut">
              <a:rPr lang="zh-TW" altLang="en-US" smtClean="0"/>
              <a:t>2017/10/27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6D9A9-B929-4114-B3C6-E8B62D9F5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591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CA70-87DC-4D2A-89D4-B7AC723C2037}" type="datetimeFigureOut">
              <a:rPr lang="zh-TW" altLang="en-US" smtClean="0"/>
              <a:t>2017/10/27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6D9A9-B929-4114-B3C6-E8B62D9F5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53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CA70-87DC-4D2A-89D4-B7AC723C2037}" type="datetimeFigureOut">
              <a:rPr lang="zh-TW" altLang="en-US" smtClean="0"/>
              <a:t>2017/10/27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6D9A9-B929-4114-B3C6-E8B62D9F5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252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CA70-87DC-4D2A-89D4-B7AC723C2037}" type="datetimeFigureOut">
              <a:rPr lang="zh-TW" altLang="en-US" smtClean="0"/>
              <a:t>2017/10/27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6D9A9-B929-4114-B3C6-E8B62D9F5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975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CA70-87DC-4D2A-89D4-B7AC723C2037}" type="datetimeFigureOut">
              <a:rPr lang="zh-TW" altLang="en-US" smtClean="0"/>
              <a:t>2017/10/27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6D9A9-B929-4114-B3C6-E8B62D9F5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045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F36CA70-87DC-4D2A-89D4-B7AC723C2037}" type="datetimeFigureOut">
              <a:rPr lang="zh-TW" altLang="en-US" smtClean="0"/>
              <a:t>2017/10/27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B46D9A9-B929-4114-B3C6-E8B62D9F51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8740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CBFF69-40D5-45F4-B604-CE8AD861C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38228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政府的政令與對產業的影響</a:t>
            </a:r>
            <a:br>
              <a:rPr lang="en-US" altLang="zh-TW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92A5B2E-CB61-4BB2-8922-9D2D58BC1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1440" y="3482769"/>
            <a:ext cx="9125596" cy="943758"/>
          </a:xfrm>
        </p:spPr>
        <p:txBody>
          <a:bodyPr/>
          <a:lstStyle/>
          <a:p>
            <a:r>
              <a:rPr lang="zh-TW" altLang="en-US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個人的野心往往能促使公共利益，他們甚至還打算競爭幾局</a:t>
            </a:r>
            <a:endParaRPr lang="en-US" altLang="zh-TW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                                          </a:t>
            </a:r>
            <a:r>
              <a:rPr lang="en-US" altLang="zh-TW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亞當斯密</a:t>
            </a:r>
          </a:p>
        </p:txBody>
      </p:sp>
    </p:spTree>
    <p:extLst>
      <p:ext uri="{BB962C8B-B14F-4D97-AF65-F5344CB8AC3E}">
        <p14:creationId xmlns:p14="http://schemas.microsoft.com/office/powerpoint/2010/main" val="256942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18001-F594-4B5D-B32E-1BA7A6177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937" y="2626744"/>
            <a:ext cx="10018713" cy="1752599"/>
          </a:xfrm>
        </p:spPr>
        <p:txBody>
          <a:bodyPr>
            <a:normAutofit/>
          </a:bodyPr>
          <a:lstStyle/>
          <a:p>
            <a:r>
              <a:rPr lang="en-US" altLang="zh-TW" sz="9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1.5</a:t>
            </a:r>
            <a:r>
              <a:rPr lang="zh-TW" altLang="en-US" sz="9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億美金</a:t>
            </a:r>
            <a:r>
              <a:rPr lang="en-US" altLang="zh-TW" sz="9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!!</a:t>
            </a:r>
            <a:endParaRPr lang="zh-TW" altLang="en-US" sz="9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4989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6F718C-2233-4886-9EF0-3D0A65712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760" y="2704380"/>
            <a:ext cx="10018713" cy="1752599"/>
          </a:xfrm>
        </p:spPr>
        <p:txBody>
          <a:bodyPr>
            <a:normAutofit/>
          </a:bodyPr>
          <a:lstStyle/>
          <a:p>
            <a:r>
              <a:rPr lang="en-US" altLang="zh-TW" sz="9600" b="1" dirty="0"/>
              <a:t>Why?</a:t>
            </a:r>
            <a:endParaRPr lang="zh-TW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127880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C58CE4-EC18-4A9D-AE77-092A98683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373" y="16639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dirty="0">
                <a:latin typeface="Arial" panose="020B0604020202020204" pitchFamily="34" charset="0"/>
                <a:cs typeface="Arial" panose="020B0604020202020204" pitchFamily="34" charset="0"/>
              </a:rPr>
              <a:t>ANTI-TRUST</a:t>
            </a:r>
            <a:endParaRPr lang="zh-TW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9F14E009-ACF1-442F-B4ED-309D783E1866}"/>
              </a:ext>
            </a:extLst>
          </p:cNvPr>
          <p:cNvSpPr txBox="1">
            <a:spLocks/>
          </p:cNvSpPr>
          <p:nvPr/>
        </p:nvSpPr>
        <p:spPr>
          <a:xfrm>
            <a:off x="4598377" y="2972135"/>
            <a:ext cx="108971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反托拉斯法</a:t>
            </a:r>
          </a:p>
        </p:txBody>
      </p:sp>
    </p:spTree>
    <p:extLst>
      <p:ext uri="{BB962C8B-B14F-4D97-AF65-F5344CB8AC3E}">
        <p14:creationId xmlns:p14="http://schemas.microsoft.com/office/powerpoint/2010/main" val="297812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8376C0-4F8E-49C0-A8E3-C68F46552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236" y="190298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TW" sz="9600" b="1" dirty="0"/>
              <a:t>100%</a:t>
            </a:r>
            <a:endParaRPr lang="zh-TW" altLang="en-US" sz="96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1E1505-B60B-4D2F-A38D-0BBCF1EF2159}"/>
              </a:ext>
            </a:extLst>
          </p:cNvPr>
          <p:cNvSpPr/>
          <p:nvPr/>
        </p:nvSpPr>
        <p:spPr>
          <a:xfrm>
            <a:off x="5029200" y="3244334"/>
            <a:ext cx="33616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9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違法</a:t>
            </a:r>
          </a:p>
        </p:txBody>
      </p:sp>
    </p:spTree>
    <p:extLst>
      <p:ext uri="{BB962C8B-B14F-4D97-AF65-F5344CB8AC3E}">
        <p14:creationId xmlns:p14="http://schemas.microsoft.com/office/powerpoint/2010/main" val="375993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A35A7-0110-45F9-829D-2D3E44FA9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2" y="-51619"/>
            <a:ext cx="10515600" cy="1325563"/>
          </a:xfrm>
        </p:spPr>
        <p:txBody>
          <a:bodyPr/>
          <a:lstStyle/>
          <a:p>
            <a:pPr algn="ctr"/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AT&amp;T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9FEF8D00-1D65-4D61-9EEF-B19755E97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58" y="3027219"/>
            <a:ext cx="1603453" cy="1603453"/>
          </a:xfrm>
          <a:prstGeom prst="rect">
            <a:avLst/>
          </a:prstGeom>
        </p:spPr>
      </p:pic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58B32EB6-8A27-44E3-8295-8F14061AB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668" y="5018810"/>
            <a:ext cx="1603453" cy="1603453"/>
          </a:xfrm>
          <a:prstGeom prst="rect">
            <a:avLst/>
          </a:prstGeom>
        </p:spPr>
      </p:pic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48D4A34A-F9AE-472E-8D3B-1E0CE09AF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667" y="3027219"/>
            <a:ext cx="1603453" cy="1603453"/>
          </a:xfrm>
          <a:prstGeom prst="rect">
            <a:avLst/>
          </a:prstGeom>
        </p:spPr>
      </p:pic>
      <p:pic>
        <p:nvPicPr>
          <p:cNvPr id="11" name="內容版面配置區 4">
            <a:extLst>
              <a:ext uri="{FF2B5EF4-FFF2-40B4-BE49-F238E27FC236}">
                <a16:creationId xmlns:a16="http://schemas.microsoft.com/office/drawing/2014/main" id="{B52CCFC6-F94C-425B-8FFC-649A80195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76" y="3027219"/>
            <a:ext cx="1603453" cy="1603453"/>
          </a:xfrm>
          <a:prstGeom prst="rect">
            <a:avLst/>
          </a:prstGeom>
        </p:spPr>
      </p:pic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4C419E2F-173E-46BE-AE8F-C417F6016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666" y="1100453"/>
            <a:ext cx="1603453" cy="160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5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B5648-933C-4CF4-B99B-0FD8F3F77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CC3B8D0-5770-47EC-A40F-F96D0BAF9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420"/>
            <a:ext cx="12192000" cy="6892420"/>
          </a:xfrm>
        </p:spPr>
      </p:pic>
    </p:spTree>
    <p:extLst>
      <p:ext uri="{BB962C8B-B14F-4D97-AF65-F5344CB8AC3E}">
        <p14:creationId xmlns:p14="http://schemas.microsoft.com/office/powerpoint/2010/main" val="1654616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4FA505-9420-43A2-8A7E-67B0C7AC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66BCB02-611B-4452-9DE4-566D5175B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52891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8CCF53-CD1B-4814-A386-55856516D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07035" y="-61865"/>
            <a:ext cx="10018713" cy="1752599"/>
          </a:xfrm>
        </p:spPr>
        <p:txBody>
          <a:bodyPr/>
          <a:lstStyle/>
          <a:p>
            <a:r>
              <a:rPr lang="en-US" altLang="zh-TW" b="1" dirty="0"/>
              <a:t>WINDOWS</a:t>
            </a:r>
            <a:endParaRPr lang="zh-TW" altLang="en-US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075CBDC-E0F3-424A-9BB4-CEB68FD26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666" y="875468"/>
            <a:ext cx="2604665" cy="1835105"/>
          </a:xfrm>
        </p:spPr>
      </p:pic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14761A03-81CD-4857-95A6-DED4CBFB4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58" y="2801864"/>
            <a:ext cx="2604665" cy="1835105"/>
          </a:xfrm>
          <a:prstGeom prst="rect">
            <a:avLst/>
          </a:prstGeom>
        </p:spPr>
      </p:pic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969FCF7B-0013-48E6-B636-4B77BBB36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774" y="2801864"/>
            <a:ext cx="2604665" cy="1835105"/>
          </a:xfrm>
          <a:prstGeom prst="rect">
            <a:avLst/>
          </a:prstGeom>
        </p:spPr>
      </p:pic>
      <p:pic>
        <p:nvPicPr>
          <p:cNvPr id="8" name="內容版面配置區 4">
            <a:extLst>
              <a:ext uri="{FF2B5EF4-FFF2-40B4-BE49-F238E27FC236}">
                <a16:creationId xmlns:a16="http://schemas.microsoft.com/office/drawing/2014/main" id="{0AD66056-689E-4995-A853-E5A6C40AE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667" y="4759037"/>
            <a:ext cx="2604665" cy="1835105"/>
          </a:xfrm>
          <a:prstGeom prst="rect">
            <a:avLst/>
          </a:prstGeom>
        </p:spPr>
      </p:pic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4485B456-D440-4C51-9DBA-5692B177D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666" y="2801864"/>
            <a:ext cx="2604665" cy="183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8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E81F4B3-15AD-4704-A548-9551387E5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869" y="310551"/>
            <a:ext cx="7710759" cy="4243269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7507D5CC-7270-48DA-9B01-3E3428C8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448" y="5044392"/>
            <a:ext cx="10515600" cy="751171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觀眾表示：再來一次就太超過囉！！</a:t>
            </a:r>
          </a:p>
        </p:txBody>
      </p:sp>
    </p:spTree>
    <p:extLst>
      <p:ext uri="{BB962C8B-B14F-4D97-AF65-F5344CB8AC3E}">
        <p14:creationId xmlns:p14="http://schemas.microsoft.com/office/powerpoint/2010/main" val="32848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6C79F4-A7B7-4481-BC7A-24C09349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2670464"/>
            <a:ext cx="10515600" cy="1462088"/>
          </a:xfrm>
        </p:spPr>
        <p:txBody>
          <a:bodyPr>
            <a:noAutofit/>
          </a:bodyPr>
          <a:lstStyle/>
          <a:p>
            <a:r>
              <a:rPr lang="en-US" altLang="zh-TW" sz="7200" b="1" dirty="0"/>
              <a:t>Just</a:t>
            </a:r>
            <a:br>
              <a:rPr lang="en-US" altLang="zh-TW" sz="7200" b="1" dirty="0"/>
            </a:br>
            <a:r>
              <a:rPr lang="en-US" altLang="zh-TW" sz="7200" b="1" dirty="0"/>
              <a:t>let the APPLE survived.</a:t>
            </a:r>
            <a:endParaRPr lang="zh-TW" altLang="en-US" sz="72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39707E8-19AD-4CD3-83DF-CB8B3F4241C7}"/>
              </a:ext>
            </a:extLst>
          </p:cNvPr>
          <p:cNvSpPr/>
          <p:nvPr/>
        </p:nvSpPr>
        <p:spPr>
          <a:xfrm>
            <a:off x="1893916" y="897949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微軟投資的原因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336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993E7D-5EA2-4D0D-9479-EDBBD833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政策如何影響產業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……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066A4D-13FE-46DF-9236-E77041EB2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861" y="3029794"/>
            <a:ext cx="1740901" cy="948748"/>
          </a:xfrm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8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稅負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1D891B1-E53A-40E3-BAC9-88C6D263BD9A}"/>
              </a:ext>
            </a:extLst>
          </p:cNvPr>
          <p:cNvSpPr txBox="1">
            <a:spLocks/>
          </p:cNvSpPr>
          <p:nvPr/>
        </p:nvSpPr>
        <p:spPr>
          <a:xfrm>
            <a:off x="7797236" y="3210949"/>
            <a:ext cx="2237509" cy="94874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800" b="1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非稅負</a:t>
            </a:r>
            <a:endParaRPr lang="en-US" altLang="zh-TW" sz="4800" b="1" dirty="0">
              <a:solidFill>
                <a:srgbClr val="00B05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291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6B7504-138B-4EFA-BA98-B9FBFBC99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00807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latin typeface="標楷體" panose="03000509000000000000" pitchFamily="65" charset="-120"/>
                <a:ea typeface="標楷體" panose="03000509000000000000" pitchFamily="65" charset="-120"/>
              </a:rPr>
              <a:t>真是他媽的天才！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DE641A6-ACD3-4BA6-B790-91F87F2C6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19" y="72737"/>
            <a:ext cx="6586201" cy="4992399"/>
          </a:xfrm>
        </p:spPr>
      </p:pic>
    </p:spTree>
    <p:extLst>
      <p:ext uri="{BB962C8B-B14F-4D97-AF65-F5344CB8AC3E}">
        <p14:creationId xmlns:p14="http://schemas.microsoft.com/office/powerpoint/2010/main" val="3817405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F7AA59-309B-40C1-9168-C940E237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057" y="2913667"/>
            <a:ext cx="10515600" cy="751171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拯救瀕臨破產的公司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1D9C539A-B46D-49B0-98DA-3499E8965397}"/>
              </a:ext>
            </a:extLst>
          </p:cNvPr>
          <p:cNvSpPr txBox="1">
            <a:spLocks/>
          </p:cNvSpPr>
          <p:nvPr/>
        </p:nvSpPr>
        <p:spPr>
          <a:xfrm>
            <a:off x="2944090" y="3926309"/>
            <a:ext cx="10515600" cy="751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0542B79D-C78C-4EEA-8683-D54421565269}"/>
              </a:ext>
            </a:extLst>
          </p:cNvPr>
          <p:cNvSpPr txBox="1">
            <a:spLocks/>
          </p:cNvSpPr>
          <p:nvPr/>
        </p:nvSpPr>
        <p:spPr>
          <a:xfrm>
            <a:off x="923057" y="455749"/>
            <a:ext cx="96529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如果出了一本書教你</a:t>
            </a:r>
            <a:r>
              <a:rPr lang="en-US" altLang="zh-TW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  <a:endParaRPr lang="zh-TW" altLang="en-US" sz="6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7B817212-6472-4EA7-803E-98F1678BEE75}"/>
              </a:ext>
            </a:extLst>
          </p:cNvPr>
          <p:cNvSpPr txBox="1">
            <a:spLocks/>
          </p:cNvSpPr>
          <p:nvPr/>
        </p:nvSpPr>
        <p:spPr>
          <a:xfrm>
            <a:off x="923057" y="3798593"/>
            <a:ext cx="10515600" cy="751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不費吹灰之力取得資源</a:t>
            </a:r>
            <a:endParaRPr lang="en-US" altLang="zh-TW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A03EEC53-C62D-46F5-A8D2-501CA6D55B0F}"/>
              </a:ext>
            </a:extLst>
          </p:cNvPr>
          <p:cNvSpPr txBox="1">
            <a:spLocks/>
          </p:cNvSpPr>
          <p:nvPr/>
        </p:nvSpPr>
        <p:spPr>
          <a:xfrm>
            <a:off x="6726382" y="5562406"/>
            <a:ext cx="3300120" cy="751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作者</a:t>
            </a:r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賈伯斯</a:t>
            </a:r>
            <a:endParaRPr lang="en-US" altLang="zh-TW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CE457E35-4CDB-40FC-99B6-3DEB67FE98E7}"/>
              </a:ext>
            </a:extLst>
          </p:cNvPr>
          <p:cNvSpPr txBox="1">
            <a:spLocks/>
          </p:cNvSpPr>
          <p:nvPr/>
        </p:nvSpPr>
        <p:spPr>
          <a:xfrm>
            <a:off x="-2064558" y="1971904"/>
            <a:ext cx="10515600" cy="7511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死對頭身上要錢</a:t>
            </a:r>
          </a:p>
        </p:txBody>
      </p:sp>
    </p:spTree>
    <p:extLst>
      <p:ext uri="{BB962C8B-B14F-4D97-AF65-F5344CB8AC3E}">
        <p14:creationId xmlns:p14="http://schemas.microsoft.com/office/powerpoint/2010/main" val="57406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77D16B-C3C0-4B9D-951B-74FE7FC7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456" y="72737"/>
            <a:ext cx="10018713" cy="1752599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/>
              <a:t>感謝</a:t>
            </a:r>
            <a:r>
              <a:rPr lang="en-US" altLang="zh-TW" sz="6000" b="1" dirty="0"/>
              <a:t>seafood</a:t>
            </a:r>
            <a:r>
              <a:rPr lang="zh-TW" altLang="en-US" sz="6000" b="1" dirty="0"/>
              <a:t>，感謝大家！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1DC49D2-F97F-45C5-89CE-45B7B78CD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606" y="1690688"/>
            <a:ext cx="7748848" cy="5129519"/>
          </a:xfrm>
        </p:spPr>
      </p:pic>
    </p:spTree>
    <p:extLst>
      <p:ext uri="{BB962C8B-B14F-4D97-AF65-F5344CB8AC3E}">
        <p14:creationId xmlns:p14="http://schemas.microsoft.com/office/powerpoint/2010/main" val="1819204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916405-D765-45D4-9254-12C971908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影響最多的為何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……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3114C49A-6455-4822-92BA-92EC7D3895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9271580"/>
              </p:ext>
            </p:extLst>
          </p:nvPr>
        </p:nvGraphicFramePr>
        <p:xfrm>
          <a:off x="935182" y="1922317"/>
          <a:ext cx="10567843" cy="4052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512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6D41A3-F5B5-4585-8070-476D8B8BA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以稅負之名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……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1D4DBB3F-08FF-4469-AA5B-B9638D5755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039428"/>
              </p:ext>
            </p:extLst>
          </p:nvPr>
        </p:nvGraphicFramePr>
        <p:xfrm>
          <a:off x="484909" y="1690688"/>
          <a:ext cx="10997045" cy="4876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A1328422-7F53-4376-A7FD-1002255594AE}"/>
              </a:ext>
            </a:extLst>
          </p:cNvPr>
          <p:cNvSpPr/>
          <p:nvPr/>
        </p:nvSpPr>
        <p:spPr>
          <a:xfrm>
            <a:off x="6300357" y="2928614"/>
            <a:ext cx="34255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股利稅太高，外資都以購買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ETF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、展延型權證來避除權息稅務</a:t>
            </a:r>
          </a:p>
        </p:txBody>
      </p:sp>
    </p:spTree>
    <p:extLst>
      <p:ext uri="{BB962C8B-B14F-4D97-AF65-F5344CB8AC3E}">
        <p14:creationId xmlns:p14="http://schemas.microsoft.com/office/powerpoint/2010/main" val="8978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CFF081-D3AF-4E45-AE09-FE343AEF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其他產業政策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……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094E6-B6B3-49A5-9130-3E03D8256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129951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鴻海在美設廠，必須雇用當地勞工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強大的水力資源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一例一休政策  搭配台幣高匯率使台股破萬點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038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6985-1F2C-4A60-A6B4-4251A7214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0806"/>
            <a:ext cx="10515600" cy="10422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TW" altLang="en-US" sz="9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經典案例</a:t>
            </a:r>
          </a:p>
        </p:txBody>
      </p:sp>
    </p:spTree>
    <p:extLst>
      <p:ext uri="{BB962C8B-B14F-4D97-AF65-F5344CB8AC3E}">
        <p14:creationId xmlns:p14="http://schemas.microsoft.com/office/powerpoint/2010/main" val="4130281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9760A6D-0295-45C4-9F6A-B45D84586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41" y="1318077"/>
            <a:ext cx="7099877" cy="5324908"/>
          </a:xfr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DA835A3-5040-4F62-823F-72974F0829E2}"/>
              </a:ext>
            </a:extLst>
          </p:cNvPr>
          <p:cNvSpPr/>
          <p:nvPr/>
        </p:nvSpPr>
        <p:spPr>
          <a:xfrm>
            <a:off x="2571941" y="259594"/>
            <a:ext cx="26468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他是誰？</a:t>
            </a:r>
          </a:p>
        </p:txBody>
      </p:sp>
    </p:spTree>
    <p:extLst>
      <p:ext uri="{BB962C8B-B14F-4D97-AF65-F5344CB8AC3E}">
        <p14:creationId xmlns:p14="http://schemas.microsoft.com/office/powerpoint/2010/main" val="3084242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59CDE44-3CAC-4836-A2DF-F1AB3A894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22" y="776748"/>
            <a:ext cx="9967615" cy="5299587"/>
          </a:xfrm>
        </p:spPr>
      </p:pic>
    </p:spTree>
    <p:extLst>
      <p:ext uri="{BB962C8B-B14F-4D97-AF65-F5344CB8AC3E}">
        <p14:creationId xmlns:p14="http://schemas.microsoft.com/office/powerpoint/2010/main" val="86693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DCD953C-854C-444B-A1D6-DBCD792E7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944" y="1288025"/>
            <a:ext cx="5414423" cy="5414423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7487D0B-F398-404D-AF5D-638EDE9EFC4F}"/>
              </a:ext>
            </a:extLst>
          </p:cNvPr>
          <p:cNvSpPr/>
          <p:nvPr/>
        </p:nvSpPr>
        <p:spPr>
          <a:xfrm>
            <a:off x="1905423" y="383147"/>
            <a:ext cx="38779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跳了出來</a:t>
            </a:r>
            <a:r>
              <a:rPr lang="en-US" altLang="zh-TW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……</a:t>
            </a:r>
            <a:endParaRPr lang="zh-TW" altLang="en-US"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72558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視差">
  <a:themeElements>
    <a:clrScheme name="視差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視差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視差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TM03457496[[fn=視差]]</Template>
  <TotalTime>1046</TotalTime>
  <Words>482</Words>
  <Application>Microsoft Office PowerPoint</Application>
  <PresentationFormat>寬螢幕</PresentationFormat>
  <Paragraphs>67</Paragraphs>
  <Slides>22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新細明體</vt:lpstr>
      <vt:lpstr>標楷體</vt:lpstr>
      <vt:lpstr>Arial</vt:lpstr>
      <vt:lpstr>Calibri</vt:lpstr>
      <vt:lpstr>Corbel</vt:lpstr>
      <vt:lpstr>視差</vt:lpstr>
      <vt:lpstr>政府的政令與對產業的影響 </vt:lpstr>
      <vt:lpstr>政策如何影響產業……</vt:lpstr>
      <vt:lpstr>影響最多的為何……</vt:lpstr>
      <vt:lpstr>以稅負之名……</vt:lpstr>
      <vt:lpstr>其他產業政策……</vt:lpstr>
      <vt:lpstr>PowerPoint 簡報</vt:lpstr>
      <vt:lpstr>PowerPoint 簡報</vt:lpstr>
      <vt:lpstr>PowerPoint 簡報</vt:lpstr>
      <vt:lpstr>PowerPoint 簡報</vt:lpstr>
      <vt:lpstr>1.5億美金!!</vt:lpstr>
      <vt:lpstr>Why?</vt:lpstr>
      <vt:lpstr>ANTI-TRUST</vt:lpstr>
      <vt:lpstr>100%</vt:lpstr>
      <vt:lpstr>AT&amp;T</vt:lpstr>
      <vt:lpstr>PowerPoint 簡報</vt:lpstr>
      <vt:lpstr>PowerPoint 簡報</vt:lpstr>
      <vt:lpstr>WINDOWS</vt:lpstr>
      <vt:lpstr>觀眾表示：再來一次就太超過囉！！</vt:lpstr>
      <vt:lpstr>Just let the APPLE survived.</vt:lpstr>
      <vt:lpstr>真是他媽的天才！</vt:lpstr>
      <vt:lpstr>拯救瀕臨破產的公司</vt:lpstr>
      <vt:lpstr>感謝seafood，感謝大家！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政府的政令</dc:title>
  <dc:creator>Wilson James</dc:creator>
  <cp:lastModifiedBy>Wilson James</cp:lastModifiedBy>
  <cp:revision>78</cp:revision>
  <dcterms:created xsi:type="dcterms:W3CDTF">2017-10-21T08:02:04Z</dcterms:created>
  <dcterms:modified xsi:type="dcterms:W3CDTF">2017-10-27T14:52:03Z</dcterms:modified>
</cp:coreProperties>
</file>